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265" r:id="rId2"/>
    <p:sldId id="271" r:id="rId3"/>
    <p:sldId id="268" r:id="rId4"/>
    <p:sldId id="269" r:id="rId5"/>
    <p:sldId id="259" r:id="rId6"/>
    <p:sldId id="270" r:id="rId7"/>
    <p:sldId id="262" r:id="rId8"/>
    <p:sldId id="260" r:id="rId9"/>
    <p:sldId id="261" r:id="rId10"/>
    <p:sldId id="258" r:id="rId11"/>
    <p:sldId id="264" r:id="rId12"/>
    <p:sldId id="267" r:id="rId13"/>
    <p:sldId id="272" r:id="rId14"/>
    <p:sldId id="266" r:id="rId15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9A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7" autoAdjust="0"/>
    <p:restoredTop sz="88949" autoAdjust="0"/>
  </p:normalViewPr>
  <p:slideViewPr>
    <p:cSldViewPr>
      <p:cViewPr varScale="1">
        <p:scale>
          <a:sx n="60" d="100"/>
          <a:sy n="60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9353C-DDC8-4F3C-BB67-DBCBE69CFA4A}" type="datetimeFigureOut">
              <a:rPr lang="nb-NO" smtClean="0"/>
              <a:t>01.06.2017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0DA9-8D86-42D8-BC36-0FA99ADF8F7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98BF-0D09-4259-B14B-29EB8A142C75}" type="datetimeFigureOut">
              <a:rPr lang="nb-NO" smtClean="0"/>
              <a:t>01.06.2017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ADFE-6EBB-430B-AB01-64289AB8059F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BADFE-6EBB-430B-AB01-64289AB8059F}" type="slidenum">
              <a:rPr lang="nb-NO" smtClean="0"/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Ecosystem</a:t>
            </a:r>
            <a:r>
              <a:rPr lang="en-US" baseline="0" dirty="0"/>
              <a:t> services: 70 % of Arctic studies published by USA, Canada and Norway</a:t>
            </a:r>
          </a:p>
          <a:p>
            <a:r>
              <a:rPr lang="en-US" baseline="0" dirty="0"/>
              <a:t>Human Well-being: 80 % by Canada and USA (on </a:t>
            </a:r>
            <a:r>
              <a:rPr lang="en-US" baseline="0" dirty="0" err="1"/>
              <a:t>inuit</a:t>
            </a:r>
            <a:r>
              <a:rPr lang="en-US" baseline="0" dirty="0"/>
              <a:t> well-being)</a:t>
            </a:r>
          </a:p>
          <a:p>
            <a:r>
              <a:rPr lang="en-US" baseline="0" dirty="0"/>
              <a:t>Ecosystem services: </a:t>
            </a:r>
          </a:p>
          <a:p>
            <a:r>
              <a:rPr lang="en-US" baseline="0" dirty="0"/>
              <a:t>Regulating services: Mostly biological control, followed by a fraction on carbon sequestration</a:t>
            </a:r>
          </a:p>
          <a:p>
            <a:r>
              <a:rPr lang="en-US" baseline="0" dirty="0"/>
              <a:t>Provisioning services; Mainly seafood, followed by new species and selected species or group of species</a:t>
            </a:r>
          </a:p>
          <a:p>
            <a:r>
              <a:rPr lang="en-US" baseline="0" dirty="0"/>
              <a:t>Cultural services: Mainly traditional knowledge followed up by </a:t>
            </a:r>
            <a:r>
              <a:rPr lang="en-US" baseline="0" dirty="0" err="1"/>
              <a:t>cutural</a:t>
            </a:r>
            <a:r>
              <a:rPr lang="en-US" baseline="0" dirty="0"/>
              <a:t> identity and sense of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85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92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89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5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00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6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59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96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2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4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878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72433C6-B22A-4FC6-BB46-81F253A60543}" type="datetimeFigureOut">
              <a:rPr lang="nb-NO" smtClean="0"/>
              <a:pPr/>
              <a:t>01.06.2017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A8C0E250-D916-4C39-B24B-64C1CC62CB6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7/70/Sustainable_development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325"/>
            <a:ext cx="8229600" cy="267822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Marine </a:t>
            </a:r>
            <a:r>
              <a:rPr lang="nb-NO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Ecosystems</a:t>
            </a:r>
            <a: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nb-NO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Needs</a:t>
            </a:r>
            <a:b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nb-NO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 for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servicing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policy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best for </a:t>
            </a:r>
            <a:r>
              <a:rPr lang="nb-NO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nb-N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nature 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9612" y="3297706"/>
            <a:ext cx="6984776" cy="1033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Gro I. van der Meeren, </a:t>
            </a:r>
            <a:br>
              <a:rPr lang="nb-NO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nb-NO" sz="2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IMR, Bergen, Norway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15" y="4584728"/>
            <a:ext cx="3461102" cy="431430"/>
          </a:xfrm>
          <a:prstGeom prst="rect">
            <a:avLst/>
          </a:prstGeom>
        </p:spPr>
      </p:pic>
      <p:pic>
        <p:nvPicPr>
          <p:cNvPr id="8" name="Bilde 3" descr="futurearth-Norway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10" y="6180840"/>
            <a:ext cx="2304256" cy="376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1005" y="5034487"/>
            <a:ext cx="5768722" cy="1569660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Based on the presentations: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GI van der Meeren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2017, at  Arctic Council conference in ecosystem-based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Asessment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Fairbanks, US August 2017 and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 van der Meeren 2017, at Ocean sustainability under global change, workshop in Bergen, Norway 1. September 2016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8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" r="20306" b="9141"/>
          <a:stretch/>
        </p:blipFill>
        <p:spPr>
          <a:xfrm>
            <a:off x="2267744" y="27715"/>
            <a:ext cx="6757529" cy="5512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261" y="5563599"/>
            <a:ext cx="6889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From a </a:t>
            </a:r>
            <a:r>
              <a:rPr lang="nb-NO" dirty="0" err="1"/>
              <a:t>presentation</a:t>
            </a:r>
            <a:r>
              <a:rPr lang="nb-NO" dirty="0"/>
              <a:t> by </a:t>
            </a:r>
            <a:r>
              <a:rPr lang="nb-NO" dirty="0" err="1"/>
              <a:t>Carcolina</a:t>
            </a:r>
            <a:r>
              <a:rPr lang="nb-NO" dirty="0"/>
              <a:t> </a:t>
            </a:r>
            <a:r>
              <a:rPr lang="nb-NO" dirty="0" err="1"/>
              <a:t>Behe</a:t>
            </a:r>
            <a:r>
              <a:rPr lang="nb-NO" dirty="0"/>
              <a:t> 2016,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en-US" dirty="0"/>
              <a:t>PAME conference Ecosystem Approach to Management and Integrated Ecosystem Assessments, Fairbanks, Alaska,  </a:t>
            </a:r>
          </a:p>
          <a:p>
            <a:pPr algn="ctr"/>
            <a:r>
              <a:rPr lang="en-US" dirty="0"/>
              <a:t>August 2016</a:t>
            </a:r>
            <a:endParaRPr lang="nb-NO" dirty="0"/>
          </a:p>
        </p:txBody>
      </p:sp>
      <p:pic>
        <p:nvPicPr>
          <p:cNvPr id="8" name="Picture 4" descr="Arctic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351808"/>
            <a:ext cx="1556178" cy="47882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8" y="6426517"/>
            <a:ext cx="2476618" cy="3382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604" y="404664"/>
            <a:ext cx="3653653" cy="174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Inuit Food Security Conceptual Framework</a:t>
            </a:r>
            <a:endParaRPr lang="en-GB" sz="3200" kern="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745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What research needs to be done?</a:t>
            </a:r>
            <a:b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nb-NO" sz="32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2820" y="1428238"/>
            <a:ext cx="8229600" cy="4185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Improving integrated ecosystem assessments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 and give guidance on how institutions should evolve in the next decade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research is needed into the exploitation trade-offs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scenarios and visualizations</a:t>
            </a:r>
          </a:p>
          <a:p>
            <a:pPr lvl="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 how we deal with uncertainties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" y="5939160"/>
            <a:ext cx="1399201" cy="494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6450194"/>
            <a:ext cx="2537820" cy="314589"/>
          </a:xfrm>
          <a:prstGeom prst="rect">
            <a:avLst/>
          </a:prstGeom>
        </p:spPr>
      </p:pic>
      <p:pic>
        <p:nvPicPr>
          <p:cNvPr id="8" name="Bilde 3" descr="futurearth-Norway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22849"/>
            <a:ext cx="2304256" cy="3760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556" y="1674673"/>
            <a:ext cx="79928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Focus more on solutions-oriented science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Integrate research, where relevant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Work towards a common language and value-setting</a:t>
            </a: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Self-reflection needed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2919" y="499533"/>
            <a:ext cx="8079581" cy="674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What research needs to be done?</a:t>
            </a:r>
            <a:b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nb-NO" sz="32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3" y="5939160"/>
            <a:ext cx="1399201" cy="494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6450194"/>
            <a:ext cx="2537820" cy="314589"/>
          </a:xfrm>
          <a:prstGeom prst="rect">
            <a:avLst/>
          </a:prstGeom>
        </p:spPr>
      </p:pic>
      <p:pic>
        <p:nvPicPr>
          <p:cNvPr id="9" name="Bilde 3" descr="futurearth-Norway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22849"/>
            <a:ext cx="2304256" cy="3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9704" y="425642"/>
            <a:ext cx="8079581" cy="674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 short:</a:t>
            </a:r>
            <a:br>
              <a:rPr lang="en-GB" sz="3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547" y="923928"/>
            <a:ext cx="87108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Reach out across academic cultures and language, to close the gap and understanding  for the needed acceptance of humans dependency of healthy ecosystems, including the vast seas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6450194"/>
            <a:ext cx="253782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4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"/>
            <a:ext cx="9144000" cy="6858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2224" y="3075057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nb-NO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nb-NO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77" y="2228"/>
            <a:ext cx="8079581" cy="1658198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Content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218" y="1460177"/>
            <a:ext cx="4720580" cy="37661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Value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Drivers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inlfuencing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Norwegian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socio-ecological research on marine policy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6450194"/>
            <a:ext cx="253782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4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745673"/>
            <a:ext cx="8676349" cy="398758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1046394" y="579120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Marine </a:t>
            </a:r>
            <a:r>
              <a:rPr lang="en-CA" sz="3200" dirty="0">
                <a:solidFill>
                  <a:srgbClr val="00B0F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cosystem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-based management EBM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25430" y="5794094"/>
            <a:ext cx="1818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Arial" pitchFamily="34" charset="0"/>
                <a:cs typeface="Arial" pitchFamily="34" charset="0"/>
              </a:rPr>
              <a:t>Compass 2005 /</a:t>
            </a:r>
            <a:r>
              <a:rPr lang="en-CA" sz="16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2821" y="1872021"/>
            <a:ext cx="43126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C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Considers the entire ecosystem, including humans</a:t>
            </a:r>
          </a:p>
          <a:p>
            <a:pPr fontAlgn="base">
              <a:spcAft>
                <a:spcPct val="0"/>
              </a:spcAft>
            </a:pPr>
            <a:endParaRPr lang="en-CA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C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goal: </a:t>
            </a:r>
          </a:p>
          <a:p>
            <a:pPr fontAlgn="base">
              <a:spcAft>
                <a:spcPct val="0"/>
              </a:spcAft>
            </a:pPr>
            <a:r>
              <a:rPr lang="en-C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Maintain an ecosystem in</a:t>
            </a:r>
          </a:p>
          <a:p>
            <a:pPr fontAlgn="base">
              <a:spcAft>
                <a:spcPct val="0"/>
              </a:spcAft>
            </a:pPr>
            <a:r>
              <a:rPr lang="en-C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healthy, productive, and resilient condition</a:t>
            </a:r>
          </a:p>
          <a:p>
            <a:pPr fontAlgn="base">
              <a:spcAft>
                <a:spcPct val="0"/>
              </a:spcAft>
            </a:pPr>
            <a:endParaRPr lang="en-CA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C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Secure long-term supply of ecosystem services</a:t>
            </a:r>
          </a:p>
        </p:txBody>
      </p:sp>
      <p:pic>
        <p:nvPicPr>
          <p:cNvPr id="8" name="Picture 7" descr="Image:Sustainable developmen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852" y="1761590"/>
            <a:ext cx="4510593" cy="338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264830" y="5794033"/>
            <a:ext cx="2317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Dr. Mark Zacharias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236" y="5733256"/>
            <a:ext cx="1292305" cy="4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Arctic Counc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5610" y="6193364"/>
            <a:ext cx="1824959" cy="561526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7" y="6370142"/>
            <a:ext cx="2827778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6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5" y="1311564"/>
            <a:ext cx="7970519" cy="4830618"/>
          </a:xfrm>
          <a:prstGeom prst="rect">
            <a:avLst/>
          </a:prstGeom>
        </p:spPr>
      </p:pic>
      <p:pic>
        <p:nvPicPr>
          <p:cNvPr id="6" name="Picture 4" descr="Arctic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6202776"/>
            <a:ext cx="1824959" cy="561526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7" y="6370142"/>
            <a:ext cx="2827778" cy="322389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570610" y="167661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Assessing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and trends in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marine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Norway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6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2125" y="1428731"/>
            <a:ext cx="859887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black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Identify the ecosystem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Describe the ecosystem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Set ecological objectives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Assess the ecosystem</a:t>
            </a:r>
          </a:p>
          <a:p>
            <a:pPr marL="514350" indent="-514350">
              <a:buFontTx/>
              <a:buAutoNum type="arabicPeriod"/>
            </a:pPr>
            <a:r>
              <a:rPr lang="en-US" sz="2800" b="1" dirty="0">
                <a:solidFill>
                  <a:prstClr val="black"/>
                </a:solidFill>
              </a:rPr>
              <a:t>Value the ecosystem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 Manage human activities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8594" y="1893557"/>
            <a:ext cx="8335108" cy="2092569"/>
            <a:chOff x="435237" y="2656624"/>
            <a:chExt cx="8335108" cy="2092569"/>
          </a:xfrm>
        </p:grpSpPr>
        <p:sp>
          <p:nvSpPr>
            <p:cNvPr id="8" name="Rounded Rectangle 7"/>
            <p:cNvSpPr/>
            <p:nvPr/>
          </p:nvSpPr>
          <p:spPr>
            <a:xfrm>
              <a:off x="435237" y="2656624"/>
              <a:ext cx="8335108" cy="2092569"/>
            </a:xfrm>
            <a:prstGeom prst="roundRect">
              <a:avLst/>
            </a:prstGeom>
            <a:solidFill>
              <a:srgbClr val="FFFF00">
                <a:alpha val="3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2861" y="3190561"/>
              <a:ext cx="3762568" cy="523220"/>
            </a:xfrm>
            <a:prstGeom prst="rect">
              <a:avLst/>
            </a:prstGeom>
            <a:solidFill>
              <a:srgbClr val="00B0F0">
                <a:alpha val="17000"/>
              </a:srgbClr>
            </a:solidFill>
            <a:ln w="254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The system of knowledge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0525" y="4089885"/>
            <a:ext cx="3433953" cy="523220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 regulatory process</a:t>
            </a:r>
          </a:p>
        </p:txBody>
      </p:sp>
      <p:pic>
        <p:nvPicPr>
          <p:cNvPr id="11" name="Picture 4" descr="Arctic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6202776"/>
            <a:ext cx="1824959" cy="561526"/>
          </a:xfrm>
          <a:prstGeom prst="rect">
            <a:avLst/>
          </a:prstGeom>
          <a:noFill/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365943" y="4837598"/>
            <a:ext cx="85876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From: Jason S. Link, Phil Mundy,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NOAA-National Marine Fisheries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PAME conference Fairbanks August 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Ecosystem Approach to Management and Integrated Ecosystem Assessments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746101" y="324679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nb-NO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nb-NO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marine </a:t>
            </a:r>
            <a:r>
              <a:rPr lang="nb-NO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nb-NO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nb-NO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2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</a:t>
            </a:r>
            <a:r>
              <a:rPr lang="nb-NO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7" y="6370142"/>
            <a:ext cx="2827778" cy="32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en C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581" y="128842"/>
            <a:ext cx="7404192" cy="5951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5776" y="605553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Cage</a:t>
            </a:r>
          </a:p>
          <a:p>
            <a:pPr algn="ctr"/>
            <a:r>
              <a:rPr lang="nb-NO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P. Graham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8" y="6450194"/>
            <a:ext cx="2537820" cy="3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ish Fishe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8" y="1687390"/>
            <a:ext cx="9131801" cy="466499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0578" y="47369"/>
            <a:ext cx="6851104" cy="1143000"/>
          </a:xfrm>
        </p:spPr>
        <p:txBody>
          <a:bodyPr>
            <a:normAutofit/>
          </a:bodyPr>
          <a:lstStyle/>
          <a:p>
            <a:pPr algn="ctr"/>
            <a:r>
              <a:rPr lang="nb-NO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nb-NO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nb-NO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greed</a:t>
            </a:r>
            <a:r>
              <a:rPr lang="nb-NO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845" y="893295"/>
            <a:ext cx="8638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Case: Management of the fisheries for non-human consumption species in the North Sea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773" y="5939160"/>
            <a:ext cx="2576815" cy="825623"/>
            <a:chOff x="2776420" y="5244683"/>
            <a:chExt cx="3948670" cy="11815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420" y="5244683"/>
              <a:ext cx="2144113" cy="7078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175" y="5976004"/>
              <a:ext cx="3888915" cy="450195"/>
            </a:xfrm>
            <a:prstGeom prst="rect">
              <a:avLst/>
            </a:prstGeom>
          </p:spPr>
        </p:pic>
      </p:grpSp>
      <p:pic>
        <p:nvPicPr>
          <p:cNvPr id="11" name="Bilde 3" descr="futurearth-Norway-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26" y="6372881"/>
            <a:ext cx="2160240" cy="352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760" y="97084"/>
            <a:ext cx="6923112" cy="1143000"/>
          </a:xfrm>
        </p:spPr>
        <p:txBody>
          <a:bodyPr>
            <a:normAutofit/>
          </a:bodyPr>
          <a:lstStyle/>
          <a:p>
            <a:pPr algn="ctr"/>
            <a:r>
              <a:rPr lang="nb-NO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nb-NO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nb-NO" sz="320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greed</a:t>
            </a:r>
            <a:r>
              <a:rPr lang="nb-NO" sz="32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820" y="5060357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Jesper </a:t>
            </a:r>
            <a:r>
              <a:rPr lang="nb-NO" dirty="0" err="1"/>
              <a:t>Raakjær</a:t>
            </a:r>
            <a:r>
              <a:rPr lang="nb-NO" dirty="0"/>
              <a:t> Nielsen ∗, Christoph Mathiesen 2006. </a:t>
            </a:r>
            <a:r>
              <a:rPr lang="en-US" dirty="0"/>
              <a:t>Stakeholder preferences for Danish fisheries management of sand eel and Norway pout. Fisheries Research 77 (2006) 92–101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784" y="2315345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>
                <a:latin typeface="Arial" pitchFamily="34" charset="0"/>
                <a:cs typeface="Arial" pitchFamily="34" charset="0"/>
              </a:rPr>
              <a:t>Cluster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nb-NO" sz="2400" dirty="0" err="1">
                <a:latin typeface="Arial" pitchFamily="34" charset="0"/>
                <a:cs typeface="Arial" pitchFamily="34" charset="0"/>
              </a:rPr>
              <a:t>Conservation-oriented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err="1">
                <a:latin typeface="Arial" pitchFamily="34" charset="0"/>
                <a:cs typeface="Arial" pitchFamily="34" charset="0"/>
              </a:rPr>
              <a:t>perspective</a:t>
            </a:r>
            <a:endParaRPr lang="nb-NO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Cluster 2: Balanced eco-fishery perspective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nb-NO" sz="2400" dirty="0">
              <a:latin typeface="Arial" pitchFamily="34" charset="0"/>
              <a:cs typeface="Arial" pitchFamily="34" charset="0"/>
            </a:endParaRPr>
          </a:p>
          <a:p>
            <a:r>
              <a:rPr lang="nb-NO" sz="2400" dirty="0" err="1">
                <a:latin typeface="Arial" pitchFamily="34" charset="0"/>
                <a:cs typeface="Arial" pitchFamily="34" charset="0"/>
              </a:rPr>
              <a:t>Cluster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nb-NO" sz="2400" dirty="0" err="1">
                <a:latin typeface="Arial" pitchFamily="34" charset="0"/>
                <a:cs typeface="Arial" pitchFamily="34" charset="0"/>
              </a:rPr>
              <a:t>Economic-oriented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b-NO" sz="2400" dirty="0" err="1">
                <a:latin typeface="Arial" pitchFamily="34" charset="0"/>
                <a:cs typeface="Arial" pitchFamily="34" charset="0"/>
              </a:rPr>
              <a:t>perspective</a:t>
            </a:r>
            <a:r>
              <a:rPr lang="nb-NO" sz="2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169" y="128355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Case: Management of the fisheries for non-human consumption species in the North Sea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151" y="5832631"/>
            <a:ext cx="2891524" cy="859900"/>
            <a:chOff x="2785135" y="5200611"/>
            <a:chExt cx="3976582" cy="12007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35" y="5200611"/>
              <a:ext cx="2144113" cy="7078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802" y="5951210"/>
              <a:ext cx="3888915" cy="450195"/>
            </a:xfrm>
            <a:prstGeom prst="rect">
              <a:avLst/>
            </a:prstGeom>
          </p:spPr>
        </p:pic>
      </p:grpSp>
      <p:pic>
        <p:nvPicPr>
          <p:cNvPr id="11" name="Bilde 3" descr="futurearth-Norway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22849"/>
            <a:ext cx="2304256" cy="376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844319" y="1902286"/>
            <a:ext cx="5017159" cy="1632903"/>
            <a:chOff x="844319" y="1902286"/>
            <a:chExt cx="5017159" cy="1913141"/>
          </a:xfrm>
        </p:grpSpPr>
        <p:sp>
          <p:nvSpPr>
            <p:cNvPr id="46" name="Rectangle 45"/>
            <p:cNvSpPr/>
            <p:nvPr/>
          </p:nvSpPr>
          <p:spPr>
            <a:xfrm>
              <a:off x="3269190" y="1902286"/>
              <a:ext cx="2592288" cy="482352"/>
            </a:xfrm>
            <a:prstGeom prst="rect">
              <a:avLst/>
            </a:prstGeom>
            <a:solidFill>
              <a:srgbClr val="F9A5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4319" y="2591291"/>
              <a:ext cx="3262732" cy="1224136"/>
            </a:xfrm>
            <a:prstGeom prst="rect">
              <a:avLst/>
            </a:prstGeom>
            <a:solidFill>
              <a:srgbClr val="F9A5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3528" y="252757"/>
            <a:ext cx="8229600" cy="144966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Socio-ecological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framework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to </a:t>
            </a:r>
            <a:b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unravel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nb-NO" sz="3200" b="0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marine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impacts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climate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change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human </a:t>
            </a:r>
            <a:r>
              <a:rPr lang="nb-NO" sz="3200" b="0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communities</a:t>
            </a:r>
            <a:b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br>
              <a:rPr lang="nb-NO" sz="3200" b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endParaRPr lang="nb-NO" sz="3200" b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idx="1"/>
          </p:nvPr>
        </p:nvSpPr>
        <p:spPr>
          <a:xfrm>
            <a:off x="174581" y="5379732"/>
            <a:ext cx="858768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From: Marianne </a:t>
            </a:r>
            <a:r>
              <a:rPr lang="en-US" sz="1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Falardeau</a:t>
            </a:r>
            <a:r>
              <a:rPr lang="en-US" sz="1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Audrey </a:t>
            </a:r>
            <a:r>
              <a:rPr lang="en-US" sz="1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Rochon</a:t>
            </a:r>
            <a:r>
              <a:rPr lang="en-US" sz="1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Elena Bennett, Dept. of Natural Resource </a:t>
            </a:r>
            <a:r>
              <a:rPr lang="en-US" sz="1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Scinces</a:t>
            </a:r>
            <a:r>
              <a:rPr lang="en-US" sz="1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McGill Univ., Quebec, Canada PAME conference Fairbanks August 2016:  Ecosystem Approach to Management and Integrated Ecosystem Assessments                            </a:t>
            </a:r>
          </a:p>
        </p:txBody>
      </p:sp>
      <p:pic>
        <p:nvPicPr>
          <p:cNvPr id="10" name="Picture 4" descr="Arctic Counc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238679"/>
            <a:ext cx="1760364" cy="5416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051720" y="4221088"/>
            <a:ext cx="5184576" cy="10877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/>
          <p:cNvSpPr/>
          <p:nvPr/>
        </p:nvSpPr>
        <p:spPr>
          <a:xfrm>
            <a:off x="5062699" y="2593874"/>
            <a:ext cx="3312368" cy="1044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xtBox 21"/>
          <p:cNvSpPr txBox="1"/>
          <p:nvPr/>
        </p:nvSpPr>
        <p:spPr>
          <a:xfrm>
            <a:off x="5308529" y="2665048"/>
            <a:ext cx="283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Human </a:t>
            </a:r>
            <a:r>
              <a:rPr lang="nb-NO" sz="2800" dirty="0" err="1"/>
              <a:t>well-being</a:t>
            </a:r>
            <a:endParaRPr lang="nb-NO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870745" y="2622845"/>
            <a:ext cx="3199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Ecosystem</a:t>
            </a:r>
            <a:r>
              <a:rPr lang="nb-NO" sz="2800" dirty="0"/>
              <a:t> </a:t>
            </a:r>
            <a:r>
              <a:rPr lang="nb-NO" sz="2800" dirty="0" err="1"/>
              <a:t>structure</a:t>
            </a:r>
            <a:r>
              <a:rPr lang="nb-NO" sz="2800" dirty="0"/>
              <a:t> </a:t>
            </a:r>
          </a:p>
          <a:p>
            <a:r>
              <a:rPr lang="nb-NO" sz="2800" dirty="0"/>
              <a:t>and </a:t>
            </a:r>
            <a:r>
              <a:rPr lang="nb-NO" sz="2800" dirty="0" err="1"/>
              <a:t>Processes</a:t>
            </a:r>
            <a:endParaRPr lang="nb-NO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8226" y="4255901"/>
            <a:ext cx="337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/>
              <a:t>Ecosystem</a:t>
            </a:r>
            <a:r>
              <a:rPr lang="nb-NO" sz="3200" dirty="0"/>
              <a:t> Services</a:t>
            </a:r>
          </a:p>
        </p:txBody>
      </p:sp>
      <p:cxnSp>
        <p:nvCxnSpPr>
          <p:cNvPr id="28" name="Straight Arrow Connector 27"/>
          <p:cNvCxnSpPr>
            <a:endCxn id="23" idx="0"/>
          </p:cNvCxnSpPr>
          <p:nvPr/>
        </p:nvCxnSpPr>
        <p:spPr>
          <a:xfrm flipH="1">
            <a:off x="2470350" y="2182754"/>
            <a:ext cx="802322" cy="3296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921406" y="2139518"/>
            <a:ext cx="797477" cy="4543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0"/>
          </p:cNvCxnSpPr>
          <p:nvPr/>
        </p:nvCxnSpPr>
        <p:spPr>
          <a:xfrm flipH="1">
            <a:off x="4644008" y="2395728"/>
            <a:ext cx="1144" cy="1860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12775" y="3205942"/>
            <a:ext cx="9499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41359" y="3551068"/>
            <a:ext cx="690481" cy="6700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2"/>
          </p:cNvCxnSpPr>
          <p:nvPr/>
        </p:nvCxnSpPr>
        <p:spPr>
          <a:xfrm flipV="1">
            <a:off x="5796136" y="3638698"/>
            <a:ext cx="922747" cy="5823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98082" y="4754243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Regulating </a:t>
            </a:r>
            <a:endParaRPr lang="nb-NO" sz="2800" dirty="0"/>
          </a:p>
        </p:txBody>
      </p:sp>
      <p:sp>
        <p:nvSpPr>
          <p:cNvPr id="42" name="Rectangle 41"/>
          <p:cNvSpPr/>
          <p:nvPr/>
        </p:nvSpPr>
        <p:spPr>
          <a:xfrm>
            <a:off x="3919892" y="4754243"/>
            <a:ext cx="1961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Provisioning</a:t>
            </a:r>
            <a:endParaRPr lang="nb-NO" sz="2800" dirty="0"/>
          </a:p>
        </p:txBody>
      </p:sp>
      <p:sp>
        <p:nvSpPr>
          <p:cNvPr id="43" name="Rectangle 42"/>
          <p:cNvSpPr/>
          <p:nvPr/>
        </p:nvSpPr>
        <p:spPr>
          <a:xfrm>
            <a:off x="5842498" y="4754243"/>
            <a:ext cx="1408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Cultural </a:t>
            </a:r>
            <a:endParaRPr lang="nb-NO" sz="2800" dirty="0"/>
          </a:p>
        </p:txBody>
      </p:sp>
      <p:sp>
        <p:nvSpPr>
          <p:cNvPr id="19" name="Rectangle 18"/>
          <p:cNvSpPr/>
          <p:nvPr/>
        </p:nvSpPr>
        <p:spPr>
          <a:xfrm>
            <a:off x="3275856" y="1916832"/>
            <a:ext cx="2592288" cy="411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xtBox 44"/>
          <p:cNvSpPr txBox="1"/>
          <p:nvPr/>
        </p:nvSpPr>
        <p:spPr>
          <a:xfrm>
            <a:off x="3254588" y="1841288"/>
            <a:ext cx="28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/>
              <a:t>Climate</a:t>
            </a:r>
            <a:r>
              <a:rPr lang="nb-NO" sz="3200" dirty="0"/>
              <a:t> </a:t>
            </a:r>
            <a:r>
              <a:rPr lang="nb-NO" sz="3200" dirty="0" err="1"/>
              <a:t>change</a:t>
            </a:r>
            <a:endParaRPr lang="nb-NO" sz="3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7" y="6370142"/>
            <a:ext cx="2827778" cy="3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264</TotalTime>
  <Words>553</Words>
  <Application>Microsoft Office PowerPoint</Application>
  <PresentationFormat>On-screen Show (4:3)</PresentationFormat>
  <Paragraphs>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Wingdings</vt:lpstr>
      <vt:lpstr>Metropolitan</vt:lpstr>
      <vt:lpstr>Marine Ecosystems and Social Needs   The importance of merging social and natural science for servicing policy needs  to the best for humans and nature </vt:lpstr>
      <vt:lpstr>Content</vt:lpstr>
      <vt:lpstr>PowerPoint Presentation</vt:lpstr>
      <vt:lpstr>Assessing states and trends in large marine ecosystems of Norway</vt:lpstr>
      <vt:lpstr>How are marine ecosystems assessed and managed?</vt:lpstr>
      <vt:lpstr>PowerPoint Presentation</vt:lpstr>
      <vt:lpstr>Need or greed?</vt:lpstr>
      <vt:lpstr>Need or greed?</vt:lpstr>
      <vt:lpstr>Socio-ecological framework to  unravel (marine) impacts of climate change on  human communities  </vt:lpstr>
      <vt:lpstr>PowerPoint Presentation</vt:lpstr>
      <vt:lpstr>What research needs to be done? </vt:lpstr>
      <vt:lpstr>PowerPoint Presentation</vt:lpstr>
      <vt:lpstr>PowerPoint Presentation</vt:lpstr>
      <vt:lpstr>PowerPoint Presentation</vt:lpstr>
    </vt:vector>
  </TitlesOfParts>
  <Company>Havforskningsinstituttet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IMBER Integrated Marine Biogeochemistry and Ecosystem Research</dc:title>
  <dc:creator>grom</dc:creator>
  <cp:lastModifiedBy>Meeren, Gro van der</cp:lastModifiedBy>
  <cp:revision>33</cp:revision>
  <dcterms:created xsi:type="dcterms:W3CDTF">2016-06-13T11:12:26Z</dcterms:created>
  <dcterms:modified xsi:type="dcterms:W3CDTF">2017-06-01T06:58:20Z</dcterms:modified>
</cp:coreProperties>
</file>