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265" r:id="rId10"/>
    <p:sldId id="267" r:id="rId11"/>
    <p:sldId id="268" r:id="rId12"/>
    <p:sldId id="269" r:id="rId13"/>
    <p:sldId id="270" r:id="rId14"/>
    <p:sldId id="266" r:id="rId15"/>
    <p:sldId id="272" r:id="rId16"/>
    <p:sldId id="273" r:id="rId17"/>
    <p:sldId id="271" r:id="rId18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9" autoAdjust="0"/>
    <p:restoredTop sz="86429" autoAdjust="0"/>
  </p:normalViewPr>
  <p:slideViewPr>
    <p:cSldViewPr>
      <p:cViewPr varScale="1">
        <p:scale>
          <a:sx n="61" d="100"/>
          <a:sy n="61" d="100"/>
        </p:scale>
        <p:origin x="-15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51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843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512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charset="0"/>
              </a:defRPr>
            </a:lvl1pPr>
          </a:lstStyle>
          <a:p>
            <a:pPr>
              <a:defRPr/>
            </a:pPr>
            <a:fld id="{1B8F6B58-C8D9-4C7E-A89D-9B6AAE726FC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723A3B-01AB-4C55-9905-7D03CB0F08A2}" type="slidenum">
              <a:rPr lang="nb-NO" smtClean="0">
                <a:latin typeface="Times" pitchFamily="18" charset="0"/>
              </a:rPr>
              <a:pPr/>
              <a:t>1</a:t>
            </a:fld>
            <a:endParaRPr lang="nb-NO" smtClean="0">
              <a:latin typeface="Times" pitchFamily="18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smtClean="0">
                <a:latin typeface="Times" pitchFamily="18" charset="0"/>
              </a:rPr>
              <a:t>Hovedside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99B7B5-BEA6-4838-B0A2-ACA263B12FD4}" type="slidenum">
              <a:rPr lang="nb-NO" smtClean="0">
                <a:latin typeface="Times" pitchFamily="18" charset="0"/>
              </a:rPr>
              <a:pPr/>
              <a:t>2</a:t>
            </a:fld>
            <a:endParaRPr lang="nb-NO" smtClean="0">
              <a:latin typeface="Times" pitchFamily="18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smtClean="0">
                <a:latin typeface="Times" pitchFamily="18" charset="0"/>
              </a:rPr>
              <a:t>Tittelside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nb-NO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20713"/>
            <a:ext cx="7772400" cy="3168650"/>
          </a:xfrm>
        </p:spPr>
        <p:txBody>
          <a:bodyPr/>
          <a:lstStyle/>
          <a:p>
            <a:pPr eaLnBrk="1" hangingPunct="1"/>
            <a:r>
              <a:rPr lang="en-US" b="0" smtClean="0"/>
              <a:t>The capelin survey during the 2010 ecosystem investigations in the Barents Sea</a:t>
            </a:r>
            <a:br>
              <a:rPr lang="en-US" b="0" smtClean="0"/>
            </a:br>
            <a:r>
              <a:rPr lang="en-US" sz="2400" b="0" smtClean="0"/>
              <a:t>with a small taste from other parts of the investigations</a:t>
            </a:r>
            <a:endParaRPr lang="en-US" b="0" smtClean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339975" y="3933825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/>
              <a:t>Seminary on board G.O. Sars</a:t>
            </a:r>
            <a:br>
              <a:rPr lang="nb-NO"/>
            </a:br>
            <a:r>
              <a:rPr lang="nb-NO"/>
              <a:t>6 October 2010</a:t>
            </a:r>
          </a:p>
          <a:p>
            <a:pPr algn="ctr" eaLnBrk="0" hangingPunct="0"/>
            <a:r>
              <a:rPr lang="nb-NO">
                <a:solidFill>
                  <a:srgbClr val="0070C0"/>
                </a:solidFill>
              </a:rPr>
              <a:t>Harald Gjøsæter, IMR</a:t>
            </a:r>
            <a:endParaRPr lang="nn-NO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412875"/>
          </a:xfrm>
        </p:spPr>
        <p:txBody>
          <a:bodyPr/>
          <a:lstStyle/>
          <a:p>
            <a:pPr eaLnBrk="1" hangingPunct="1"/>
            <a:r>
              <a:rPr lang="en-US" smtClean="0"/>
              <a:t>The capelin survey -</a:t>
            </a:r>
            <a:br>
              <a:rPr lang="en-US" smtClean="0"/>
            </a:br>
            <a:r>
              <a:rPr lang="en-US" smtClean="0"/>
              <a:t>background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28775"/>
            <a:ext cx="7772400" cy="4467225"/>
          </a:xfrm>
        </p:spPr>
        <p:txBody>
          <a:bodyPr/>
          <a:lstStyle/>
          <a:p>
            <a:pPr eaLnBrk="1" hangingPunct="1"/>
            <a:r>
              <a:rPr lang="en-US" sz="2800" smtClean="0"/>
              <a:t>Has long traditions, back to 1972</a:t>
            </a:r>
          </a:p>
          <a:p>
            <a:pPr eaLnBrk="1" hangingPunct="1"/>
            <a:r>
              <a:rPr lang="en-US" sz="2800" smtClean="0"/>
              <a:t>Russia and Norway, 4-6 vessels</a:t>
            </a:r>
          </a:p>
          <a:p>
            <a:pPr eaLnBrk="1" hangingPunct="1"/>
            <a:r>
              <a:rPr lang="en-US" sz="2800" smtClean="0"/>
              <a:t>Is, from 2003 part of the ecosystem survey</a:t>
            </a:r>
          </a:p>
          <a:p>
            <a:pPr eaLnBrk="1" hangingPunct="1"/>
            <a:r>
              <a:rPr lang="en-US" sz="2800" smtClean="0"/>
              <a:t>The effort is reduced since the start of the series</a:t>
            </a:r>
          </a:p>
          <a:p>
            <a:pPr eaLnBrk="1" hangingPunct="1"/>
            <a:r>
              <a:rPr lang="en-US" sz="2800" smtClean="0"/>
              <a:t>One of the few examples of an acoustic survey, where the results are used directly as an absolute estimate of stock size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412875"/>
          </a:xfrm>
        </p:spPr>
        <p:txBody>
          <a:bodyPr/>
          <a:lstStyle/>
          <a:p>
            <a:pPr eaLnBrk="1" hangingPunct="1"/>
            <a:r>
              <a:rPr lang="en-US" smtClean="0"/>
              <a:t>The capelin survey -</a:t>
            </a:r>
            <a:br>
              <a:rPr lang="en-US" smtClean="0"/>
            </a:br>
            <a:r>
              <a:rPr lang="en-US" smtClean="0"/>
              <a:t>history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28775"/>
            <a:ext cx="7772400" cy="4467225"/>
          </a:xfrm>
        </p:spPr>
        <p:txBody>
          <a:bodyPr/>
          <a:lstStyle/>
          <a:p>
            <a:pPr eaLnBrk="1" hangingPunct="1"/>
            <a:r>
              <a:rPr lang="en-US" sz="2800" smtClean="0"/>
              <a:t>A dramatic history!</a:t>
            </a:r>
          </a:p>
          <a:p>
            <a:pPr eaLnBrk="1" hangingPunct="1"/>
            <a:r>
              <a:rPr lang="en-US" sz="2800" smtClean="0"/>
              <a:t>But a very interesting history!</a:t>
            </a:r>
          </a:p>
          <a:p>
            <a:pPr eaLnBrk="1" hangingPunct="1"/>
            <a:r>
              <a:rPr lang="en-US" sz="2800" smtClean="0"/>
              <a:t>Because capelin is one of the “pivot” or “key” species in the Barents Sea ecosystem, its dynamics signals fundamental events in the Barents Sea</a:t>
            </a:r>
          </a:p>
          <a:p>
            <a:pPr eaLnBrk="1" hangingPunct="1">
              <a:buFontTx/>
              <a:buNone/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412875"/>
          </a:xfrm>
        </p:spPr>
        <p:txBody>
          <a:bodyPr/>
          <a:lstStyle/>
          <a:p>
            <a:pPr eaLnBrk="1" hangingPunct="1"/>
            <a:r>
              <a:rPr lang="en-US" smtClean="0"/>
              <a:t>The capelin survey -</a:t>
            </a:r>
            <a:br>
              <a:rPr lang="en-US" smtClean="0"/>
            </a:br>
            <a:r>
              <a:rPr lang="en-US" smtClean="0"/>
              <a:t>results 2010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87675" y="2420938"/>
            <a:ext cx="5470525" cy="3675062"/>
          </a:xfrm>
        </p:spPr>
        <p:txBody>
          <a:bodyPr/>
          <a:lstStyle/>
          <a:p>
            <a:pPr eaLnBrk="1" hangingPunct="1"/>
            <a:r>
              <a:rPr lang="en-US" sz="2800" smtClean="0"/>
              <a:t>“Impressions”</a:t>
            </a:r>
          </a:p>
          <a:p>
            <a:pPr eaLnBrk="1" hangingPunct="1"/>
            <a:r>
              <a:rPr lang="en-US" sz="2800" smtClean="0"/>
              <a:t>Distribution</a:t>
            </a:r>
          </a:p>
          <a:p>
            <a:pPr eaLnBrk="1" hangingPunct="1"/>
            <a:r>
              <a:rPr lang="en-US" sz="2800" smtClean="0"/>
              <a:t>Stock size</a:t>
            </a:r>
          </a:p>
          <a:p>
            <a:pPr eaLnBrk="1" hangingPunct="1"/>
            <a:r>
              <a:rPr lang="en-US" sz="2800" smtClean="0"/>
              <a:t>Stock structure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A dramatic but interesting story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nn-NO" smtClean="0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125538"/>
            <a:ext cx="8628062" cy="501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”Impressions”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685800" y="1052513"/>
            <a:ext cx="7772400" cy="5043487"/>
          </a:xfrm>
        </p:spPr>
        <p:txBody>
          <a:bodyPr/>
          <a:lstStyle/>
          <a:p>
            <a:pPr eaLnBrk="1" hangingPunct="1"/>
            <a:r>
              <a:rPr lang="en-US" smtClean="0"/>
              <a:t>The further north – the more interesting</a:t>
            </a:r>
          </a:p>
          <a:p>
            <a:pPr eaLnBrk="1" hangingPunct="1"/>
            <a:r>
              <a:rPr lang="en-US" smtClean="0"/>
              <a:t>The areas between Svalbard and Franz Josef Land are fascinating to visit and survey</a:t>
            </a:r>
          </a:p>
          <a:p>
            <a:pPr eaLnBrk="1" hangingPunct="1"/>
            <a:r>
              <a:rPr lang="en-US" smtClean="0"/>
              <a:t>There are </a:t>
            </a:r>
          </a:p>
          <a:p>
            <a:pPr lvl="1" eaLnBrk="1" hangingPunct="1"/>
            <a:r>
              <a:rPr lang="en-US" smtClean="0"/>
              <a:t>whales, </a:t>
            </a:r>
          </a:p>
          <a:p>
            <a:pPr lvl="1" eaLnBrk="1" hangingPunct="1"/>
            <a:r>
              <a:rPr lang="en-US" smtClean="0"/>
              <a:t>nice fish, </a:t>
            </a:r>
          </a:p>
          <a:p>
            <a:pPr lvl="1" eaLnBrk="1" hangingPunct="1"/>
            <a:r>
              <a:rPr lang="en-US" smtClean="0"/>
              <a:t>big things on the echosounder,</a:t>
            </a:r>
          </a:p>
          <a:p>
            <a:pPr lvl="1" eaLnBrk="1" hangingPunct="1"/>
            <a:r>
              <a:rPr lang="en-US" smtClean="0"/>
              <a:t>and every night there is a beautiful sunset! </a:t>
            </a:r>
          </a:p>
        </p:txBody>
      </p:sp>
      <p:pic>
        <p:nvPicPr>
          <p:cNvPr id="4" name="Picture 3" descr="DSC_214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4225"/>
            <a:ext cx="9144000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P919001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SCN231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IMG_149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84213" y="0"/>
            <a:ext cx="7772400" cy="765175"/>
          </a:xfrm>
        </p:spPr>
        <p:txBody>
          <a:bodyPr/>
          <a:lstStyle/>
          <a:p>
            <a:pPr eaLnBrk="1" hangingPunct="1"/>
            <a:r>
              <a:rPr lang="en-US" smtClean="0"/>
              <a:t>Capelin distribution</a:t>
            </a:r>
          </a:p>
        </p:txBody>
      </p:sp>
      <p:pic>
        <p:nvPicPr>
          <p:cNvPr id="8195" name="Content Placeholder 3" descr="Fig 2.3.2 Cap_distribution_total-20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44563" y="908050"/>
            <a:ext cx="7254875" cy="5187950"/>
          </a:xfrm>
        </p:spPr>
      </p:pic>
      <p:sp>
        <p:nvSpPr>
          <p:cNvPr id="4" name="Rectangle 3"/>
          <p:cNvSpPr/>
          <p:nvPr/>
        </p:nvSpPr>
        <p:spPr>
          <a:xfrm>
            <a:off x="2051720" y="3789040"/>
            <a:ext cx="534018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Very large area!</a:t>
            </a:r>
          </a:p>
        </p:txBody>
      </p:sp>
      <p:sp>
        <p:nvSpPr>
          <p:cNvPr id="5" name="Rectangle 4"/>
          <p:cNvSpPr/>
          <p:nvPr/>
        </p:nvSpPr>
        <p:spPr>
          <a:xfrm>
            <a:off x="453244" y="4581128"/>
            <a:ext cx="8186857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Northern limit and main</a:t>
            </a:r>
          </a:p>
          <a:p>
            <a:pPr algn="ctr">
              <a:defRPr/>
            </a:pPr>
            <a:r>
              <a:rPr lang="en-US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concentrations far north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684213" y="0"/>
            <a:ext cx="7772400" cy="836613"/>
          </a:xfrm>
        </p:spPr>
        <p:txBody>
          <a:bodyPr/>
          <a:lstStyle/>
          <a:p>
            <a:pPr eaLnBrk="1" hangingPunct="1"/>
            <a:r>
              <a:rPr lang="en-US" smtClean="0"/>
              <a:t>Stock size and structure</a:t>
            </a: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125538"/>
            <a:ext cx="8628062" cy="501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ight Arrow 3"/>
          <p:cNvSpPr>
            <a:spLocks noChangeArrowheads="1"/>
          </p:cNvSpPr>
          <p:nvPr/>
        </p:nvSpPr>
        <p:spPr bwMode="auto">
          <a:xfrm rot="1624409">
            <a:off x="6983413" y="3894138"/>
            <a:ext cx="863600" cy="360362"/>
          </a:xfrm>
          <a:prstGeom prst="rightArrow">
            <a:avLst>
              <a:gd name="adj1" fmla="val 50000"/>
              <a:gd name="adj2" fmla="val 49927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nn-NO"/>
          </a:p>
        </p:txBody>
      </p:sp>
      <p:sp>
        <p:nvSpPr>
          <p:cNvPr id="5" name="Right Arrow 4"/>
          <p:cNvSpPr>
            <a:spLocks noChangeArrowheads="1"/>
          </p:cNvSpPr>
          <p:nvPr/>
        </p:nvSpPr>
        <p:spPr bwMode="auto">
          <a:xfrm rot="7345983">
            <a:off x="7692232" y="4142581"/>
            <a:ext cx="863600" cy="360363"/>
          </a:xfrm>
          <a:prstGeom prst="rightArrow">
            <a:avLst>
              <a:gd name="adj1" fmla="val 50000"/>
              <a:gd name="adj2" fmla="val 49927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nn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84213" y="0"/>
            <a:ext cx="7772400" cy="765175"/>
          </a:xfrm>
        </p:spPr>
        <p:txBody>
          <a:bodyPr/>
          <a:lstStyle/>
          <a:p>
            <a:pPr eaLnBrk="1" hangingPunct="1"/>
            <a:r>
              <a:rPr lang="nn-NO" smtClean="0"/>
              <a:t>The rest of the survey</a:t>
            </a:r>
          </a:p>
        </p:txBody>
      </p:sp>
      <p:pic>
        <p:nvPicPr>
          <p:cNvPr id="10243" name="Picture 5" descr="Eco10_kurs_stasjoner-300dpi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5"/>
            <a:ext cx="9144000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 rot="19406042">
            <a:off x="-84553" y="2644176"/>
            <a:ext cx="9456435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Total coverage,</a:t>
            </a:r>
          </a:p>
          <a:p>
            <a:pPr algn="ctr">
              <a:defRPr/>
            </a:pPr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Including northern Kara Sea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4213" y="0"/>
            <a:ext cx="7772400" cy="692150"/>
          </a:xfrm>
        </p:spPr>
        <p:txBody>
          <a:bodyPr/>
          <a:lstStyle/>
          <a:p>
            <a:pPr eaLnBrk="1" hangingPunct="1"/>
            <a:r>
              <a:rPr lang="nn-NO" smtClean="0"/>
              <a:t>Recruitment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685800" y="836613"/>
            <a:ext cx="8278813" cy="936625"/>
          </a:xfrm>
        </p:spPr>
        <p:txBody>
          <a:bodyPr/>
          <a:lstStyle/>
          <a:p>
            <a:pPr eaLnBrk="1" hangingPunct="1"/>
            <a:r>
              <a:rPr lang="nn-NO" smtClean="0"/>
              <a:t>Capelin 0-group – a litle bit above average </a:t>
            </a:r>
          </a:p>
        </p:txBody>
      </p:sp>
      <p:pic>
        <p:nvPicPr>
          <p:cNvPr id="11268" name="Picture 2" descr="Capelin 20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3025" y="1412875"/>
            <a:ext cx="7661275" cy="52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84213" y="0"/>
            <a:ext cx="7772400" cy="692150"/>
          </a:xfrm>
        </p:spPr>
        <p:txBody>
          <a:bodyPr/>
          <a:lstStyle/>
          <a:p>
            <a:pPr eaLnBrk="1" hangingPunct="1"/>
            <a:r>
              <a:rPr lang="nn-NO" smtClean="0"/>
              <a:t>Recruitment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685800" y="836613"/>
            <a:ext cx="8278813" cy="936625"/>
          </a:xfrm>
        </p:spPr>
        <p:txBody>
          <a:bodyPr/>
          <a:lstStyle/>
          <a:p>
            <a:pPr eaLnBrk="1" hangingPunct="1"/>
            <a:r>
              <a:rPr lang="nn-NO" smtClean="0"/>
              <a:t>Cod 0-group – strong</a:t>
            </a:r>
          </a:p>
        </p:txBody>
      </p:sp>
      <p:pic>
        <p:nvPicPr>
          <p:cNvPr id="12292" name="Picture 2" descr="Cod 20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412875"/>
            <a:ext cx="7673975" cy="530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4213" y="0"/>
            <a:ext cx="7772400" cy="692150"/>
          </a:xfrm>
        </p:spPr>
        <p:txBody>
          <a:bodyPr/>
          <a:lstStyle/>
          <a:p>
            <a:pPr eaLnBrk="1" hangingPunct="1"/>
            <a:r>
              <a:rPr lang="nn-NO" smtClean="0"/>
              <a:t>Recruitment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685800" y="836613"/>
            <a:ext cx="8278813" cy="936625"/>
          </a:xfrm>
        </p:spPr>
        <p:txBody>
          <a:bodyPr/>
          <a:lstStyle/>
          <a:p>
            <a:pPr eaLnBrk="1" hangingPunct="1"/>
            <a:r>
              <a:rPr lang="nn-NO" smtClean="0"/>
              <a:t>Haddock 0-group – strong</a:t>
            </a:r>
          </a:p>
        </p:txBody>
      </p:sp>
      <p:pic>
        <p:nvPicPr>
          <p:cNvPr id="13316" name="Picture 2" descr="Haddock 20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390650"/>
            <a:ext cx="7672387" cy="530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pPr eaLnBrk="1" hangingPunct="1"/>
            <a:r>
              <a:rPr lang="nn-NO" smtClean="0"/>
              <a:t>Other interesting things</a:t>
            </a:r>
          </a:p>
        </p:txBody>
      </p:sp>
      <p:pic>
        <p:nvPicPr>
          <p:cNvPr id="14339" name="Picture 3" descr="co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050"/>
            <a:ext cx="4787900" cy="497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 descr="треска_cr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981075"/>
            <a:ext cx="4643437" cy="486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Box 5"/>
          <p:cNvSpPr txBox="1">
            <a:spLocks noChangeArrowheads="1"/>
          </p:cNvSpPr>
          <p:nvPr/>
        </p:nvSpPr>
        <p:spPr bwMode="auto">
          <a:xfrm>
            <a:off x="1835150" y="1052513"/>
            <a:ext cx="8715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n-NO"/>
              <a:t>2009</a:t>
            </a:r>
          </a:p>
        </p:txBody>
      </p:sp>
      <p:sp>
        <p:nvSpPr>
          <p:cNvPr id="14342" name="TextBox 6"/>
          <p:cNvSpPr txBox="1">
            <a:spLocks noChangeArrowheads="1"/>
          </p:cNvSpPr>
          <p:nvPr/>
        </p:nvSpPr>
        <p:spPr bwMode="auto">
          <a:xfrm>
            <a:off x="6372225" y="1052513"/>
            <a:ext cx="8699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n-NO"/>
              <a:t>2010</a:t>
            </a:r>
          </a:p>
        </p:txBody>
      </p:sp>
      <p:sp>
        <p:nvSpPr>
          <p:cNvPr id="14343" name="TextBox 7"/>
          <p:cNvSpPr txBox="1">
            <a:spLocks noChangeArrowheads="1"/>
          </p:cNvSpPr>
          <p:nvPr/>
        </p:nvSpPr>
        <p:spPr bwMode="auto">
          <a:xfrm>
            <a:off x="2124075" y="5876925"/>
            <a:ext cx="47926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n-NO"/>
              <a:t>Cod distribution in 2009 and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84213" y="0"/>
            <a:ext cx="7772400" cy="620713"/>
          </a:xfrm>
        </p:spPr>
        <p:txBody>
          <a:bodyPr/>
          <a:lstStyle/>
          <a:p>
            <a:r>
              <a:rPr lang="nn-NO" smtClean="0"/>
              <a:t>Plankton production</a:t>
            </a:r>
          </a:p>
        </p:txBody>
      </p:sp>
      <p:pic>
        <p:nvPicPr>
          <p:cNvPr id="15363" name="Content Placeholder 3" descr="WP2 2010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76825" y="1316038"/>
            <a:ext cx="3913188" cy="5541962"/>
          </a:xfrm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675" y="1628775"/>
            <a:ext cx="8305800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684213" y="981075"/>
            <a:ext cx="8280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n-NO"/>
              <a:t>Zooplankton biomass at a stable and relatively high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smtClean="0"/>
              <a:t>Conclusions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mtClean="0"/>
              <a:t>Its too early to draw any final conclusions from this survey, but the impression so far is that:</a:t>
            </a:r>
          </a:p>
          <a:p>
            <a:pPr algn="ctr">
              <a:buFontTx/>
              <a:buNone/>
            </a:pPr>
            <a:r>
              <a:rPr lang="nn-NO" smtClean="0">
                <a:solidFill>
                  <a:srgbClr val="FF0000"/>
                </a:solidFill>
              </a:rPr>
              <a:t>The Barents Sea is in a healthy state, with high plankton production, large fish stocks, and good recruitment to these fish stocks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20422115">
            <a:off x="1475656" y="1196752"/>
            <a:ext cx="6294224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Спасибо за Ваше </a:t>
            </a:r>
            <a:endParaRPr lang="nb-NO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blipFill>
                <a:blip r:embed="rId2"/>
                <a:tile tx="0" ty="0" sx="100000" sy="100000" flip="none" algn="tl"/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внимание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blipFill>
                <a:blip r:embed="rId2"/>
                <a:tile tx="0" ty="0" sx="100000" sy="100000" flip="none" algn="tl"/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 rot="1257998">
            <a:off x="1773593" y="4266776"/>
            <a:ext cx="686585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Takk</a:t>
            </a:r>
            <a:r>
              <a:rPr 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for </a:t>
            </a:r>
            <a:r>
              <a:rPr lang="en-US" sz="5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merksemda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blipFill>
                <a:blip r:embed="rId3"/>
                <a:tile tx="0" ty="0" sx="100000" sy="100000" flip="none" algn="tl"/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HI_lys_bm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PPt_HI_lys_bm</Template>
  <TotalTime>1012</TotalTime>
  <Words>310</Words>
  <Application>Microsoft Office PowerPoint</Application>
  <PresentationFormat>Skjermfremvisning (4:3)</PresentationFormat>
  <Paragraphs>57</Paragraphs>
  <Slides>17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0" baseType="lpstr">
      <vt:lpstr>Arial</vt:lpstr>
      <vt:lpstr>Times</vt:lpstr>
      <vt:lpstr>PPt_HI_lys_bm</vt:lpstr>
      <vt:lpstr>Lysbilde 1</vt:lpstr>
      <vt:lpstr>The capelin survey during the 2010 ecosystem investigations in the Barents Sea with a small taste from other parts of the investigations</vt:lpstr>
      <vt:lpstr>The capelin survey - background</vt:lpstr>
      <vt:lpstr>The capelin survey - history</vt:lpstr>
      <vt:lpstr>The capelin survey - results 2010</vt:lpstr>
      <vt:lpstr>A dramatic but interesting story</vt:lpstr>
      <vt:lpstr>”Impressions”</vt:lpstr>
      <vt:lpstr>Capelin distribution</vt:lpstr>
      <vt:lpstr>Stock size and structure</vt:lpstr>
      <vt:lpstr>The rest of the survey</vt:lpstr>
      <vt:lpstr>Recruitment</vt:lpstr>
      <vt:lpstr>Recruitment</vt:lpstr>
      <vt:lpstr>Recruitment</vt:lpstr>
      <vt:lpstr>Other interesting things</vt:lpstr>
      <vt:lpstr>Plankton production</vt:lpstr>
      <vt:lpstr>Conclusions</vt:lpstr>
      <vt:lpstr>Lysbilde 17</vt:lpstr>
    </vt:vector>
  </TitlesOfParts>
  <Company>Havforskningsinstituttet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harald</dc:creator>
  <cp:lastModifiedBy>karineb</cp:lastModifiedBy>
  <cp:revision>71</cp:revision>
  <dcterms:created xsi:type="dcterms:W3CDTF">2010-09-30T10:37:41Z</dcterms:created>
  <dcterms:modified xsi:type="dcterms:W3CDTF">2010-10-14T07:49:59Z</dcterms:modified>
</cp:coreProperties>
</file>